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82" r:id="rId4"/>
    <p:sldId id="281" r:id="rId5"/>
    <p:sldId id="268" r:id="rId6"/>
    <p:sldId id="260" r:id="rId7"/>
    <p:sldId id="278" r:id="rId8"/>
    <p:sldId id="279" r:id="rId9"/>
    <p:sldId id="285" r:id="rId10"/>
    <p:sldId id="280" r:id="rId11"/>
    <p:sldId id="271" r:id="rId12"/>
    <p:sldId id="272" r:id="rId13"/>
    <p:sldId id="273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BC-40A6-4350-B7EC-BEAE60A47E5B}" type="datetimeFigureOut">
              <a:rPr lang="en-AU" smtClean="0"/>
              <a:t>7/06/2015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6A62-FD6E-4A6E-B362-176A39D4240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430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BC-40A6-4350-B7EC-BEAE60A47E5B}" type="datetimeFigureOut">
              <a:rPr lang="en-AU" smtClean="0"/>
              <a:t>7/06/2015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6A62-FD6E-4A6E-B362-176A39D4240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725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BC-40A6-4350-B7EC-BEAE60A47E5B}" type="datetimeFigureOut">
              <a:rPr lang="en-AU" smtClean="0"/>
              <a:t>7/06/2015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6A62-FD6E-4A6E-B362-176A39D4240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398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BC-40A6-4350-B7EC-BEAE60A47E5B}" type="datetimeFigureOut">
              <a:rPr lang="en-AU" smtClean="0"/>
              <a:t>7/06/2015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6A62-FD6E-4A6E-B362-176A39D4240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014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BC-40A6-4350-B7EC-BEAE60A47E5B}" type="datetimeFigureOut">
              <a:rPr lang="en-AU" smtClean="0"/>
              <a:t>7/06/2015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6A62-FD6E-4A6E-B362-176A39D4240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204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BC-40A6-4350-B7EC-BEAE60A47E5B}" type="datetimeFigureOut">
              <a:rPr lang="en-AU" smtClean="0"/>
              <a:t>7/06/2015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6A62-FD6E-4A6E-B362-176A39D4240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955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BC-40A6-4350-B7EC-BEAE60A47E5B}" type="datetimeFigureOut">
              <a:rPr lang="en-AU" smtClean="0"/>
              <a:t>7/06/2015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6A62-FD6E-4A6E-B362-176A39D4240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978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BC-40A6-4350-B7EC-BEAE60A47E5B}" type="datetimeFigureOut">
              <a:rPr lang="en-AU" smtClean="0"/>
              <a:t>7/06/2015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6A62-FD6E-4A6E-B362-176A39D4240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476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BC-40A6-4350-B7EC-BEAE60A47E5B}" type="datetimeFigureOut">
              <a:rPr lang="en-AU" smtClean="0"/>
              <a:t>7/06/2015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6A62-FD6E-4A6E-B362-176A39D4240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763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BC-40A6-4350-B7EC-BEAE60A47E5B}" type="datetimeFigureOut">
              <a:rPr lang="en-AU" smtClean="0"/>
              <a:t>7/06/2015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6A62-FD6E-4A6E-B362-176A39D4240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185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614BC-40A6-4350-B7EC-BEAE60A47E5B}" type="datetimeFigureOut">
              <a:rPr lang="en-AU" smtClean="0"/>
              <a:t>7/06/2015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36A62-FD6E-4A6E-B362-176A39D4240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181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614BC-40A6-4350-B7EC-BEAE60A47E5B}" type="datetimeFigureOut">
              <a:rPr lang="en-AU" smtClean="0"/>
              <a:t>7/06/2015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36A62-FD6E-4A6E-B362-176A39D4240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380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anguage@macedoniawa.com.au" TargetMode="External"/><Relationship Id="rId5" Type="http://schemas.openxmlformats.org/officeDocument/2006/relationships/hyperlink" Target="https://www.facebook.com/MacedonianCommunityWA" TargetMode="External"/><Relationship Id="rId4" Type="http://schemas.openxmlformats.org/officeDocument/2006/relationships/hyperlink" Target="http://www.macedoniawa.com.a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130250" y="380101"/>
            <a:ext cx="82994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3200" dirty="0">
                <a:latin typeface="Baskerville Old Face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MACEDONIAN COMMUNITY OF WA (INC)</a:t>
            </a:r>
            <a:endParaRPr lang="en-US" altLang="en-US" sz="11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alt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52" name="Rectangle 25"/>
          <p:cNvSpPr>
            <a:spLocks noChangeArrowheads="1"/>
          </p:cNvSpPr>
          <p:nvPr/>
        </p:nvSpPr>
        <p:spPr bwMode="auto">
          <a:xfrm>
            <a:off x="1474573" y="2007524"/>
            <a:ext cx="9144000" cy="272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AU" altLang="en-US" sz="3200" dirty="0">
              <a:latin typeface="Baskerville Old Face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AU" altLang="en-US" sz="3200" dirty="0">
                <a:latin typeface="Baskerville Old Face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MACEDONIAN COMMUNITY LANGUAGE SCHOOL</a:t>
            </a:r>
          </a:p>
          <a:p>
            <a:pPr algn="ctr" eaLnBrk="1" hangingPunct="1"/>
            <a:endParaRPr lang="en-AU" altLang="en-US" sz="3200" dirty="0">
              <a:latin typeface="Baskerville Old Face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11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AU" alt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ШКОЛО ЗА МАКЕДОНСКИ JAЗ</a:t>
            </a:r>
            <a:r>
              <a:rPr lang="ru-RU" alt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en-AU" alt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К</a:t>
            </a:r>
            <a:endParaRPr lang="en-AU" alt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54" y="0"/>
            <a:ext cx="2971800" cy="200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200" b="1" dirty="0" smtClean="0"/>
              <a:t>John Ailakis</a:t>
            </a:r>
            <a:br>
              <a:rPr lang="en-AU" sz="3200" b="1" dirty="0" smtClean="0"/>
            </a:br>
            <a:r>
              <a:rPr lang="en-AU" sz="3200" b="1" dirty="0" smtClean="0"/>
              <a:t>Foundational Macedonian</a:t>
            </a:r>
            <a:endParaRPr lang="en-AU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02235" y="505588"/>
            <a:ext cx="3995351" cy="29841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54"/>
            <a:ext cx="2971370" cy="20091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8984" y="1984461"/>
            <a:ext cx="86250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Truetypewriter PolyglOTT" panose="02060704040205020404" pitchFamily="18" charset="0"/>
                <a:ea typeface="Truetypewriter PolyglOTT" panose="02060704040205020404" pitchFamily="18" charset="0"/>
                <a:cs typeface="Truetypewriter PolyglOTT" panose="02060704040205020404" pitchFamily="18" charset="0"/>
              </a:rPr>
              <a:t>Who is it aimed at?</a:t>
            </a:r>
            <a:br>
              <a:rPr lang="en-AU" dirty="0">
                <a:latin typeface="Truetypewriter PolyglOTT" panose="02060704040205020404" pitchFamily="18" charset="0"/>
                <a:ea typeface="Truetypewriter PolyglOTT" panose="02060704040205020404" pitchFamily="18" charset="0"/>
                <a:cs typeface="Truetypewriter PolyglOTT" panose="02060704040205020404" pitchFamily="18" charset="0"/>
              </a:rPr>
            </a:br>
            <a:r>
              <a:rPr lang="mk-MK" sz="2800" b="1" dirty="0">
                <a:latin typeface="Truetypewriter PolyglOTT" panose="02060704040205020404" pitchFamily="18" charset="0"/>
                <a:ea typeface="Truetypewriter PolyglOTT" panose="02060704040205020404" pitchFamily="18" charset="0"/>
                <a:cs typeface="Truetypewriter PolyglOTT" panose="02060704040205020404" pitchFamily="18" charset="0"/>
              </a:rPr>
              <a:t>За кој е?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518984" y="2506768"/>
            <a:ext cx="8625016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1600" dirty="0" smtClean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>
                <a:latin typeface="+mj-lt"/>
              </a:rPr>
              <a:t>For </a:t>
            </a:r>
            <a:r>
              <a:rPr lang="en-AU" sz="1600" dirty="0">
                <a:latin typeface="+mj-lt"/>
              </a:rPr>
              <a:t>those with little or no knowledge of </a:t>
            </a:r>
            <a:r>
              <a:rPr lang="mk-MK" sz="1600" dirty="0">
                <a:latin typeface="+mj-lt"/>
              </a:rPr>
              <a:t>М</a:t>
            </a:r>
            <a:r>
              <a:rPr lang="en-AU" sz="1600" dirty="0" err="1">
                <a:latin typeface="+mj-lt"/>
              </a:rPr>
              <a:t>acedonian</a:t>
            </a:r>
            <a:r>
              <a:rPr lang="en-AU" sz="1600" dirty="0">
                <a:latin typeface="+mj-lt"/>
              </a:rPr>
              <a:t>.</a:t>
            </a:r>
          </a:p>
          <a:p>
            <a:endParaRPr lang="en-AU" sz="11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dirty="0">
                <a:latin typeface="+mj-lt"/>
              </a:rPr>
              <a:t>За тие што немаат, или имаат малку, разбирање на македонскиот јазик.</a:t>
            </a:r>
            <a:endParaRPr lang="en-AU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984" y="342918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AU" sz="1200" dirty="0" smtClean="0">
              <a:latin typeface="+mj-lt"/>
              <a:ea typeface="Truetypewriter PolyglOTT" panose="02060704040205020404" pitchFamily="18" charset="0"/>
              <a:cs typeface="Truetypewriter PolyglOTT" panose="02060704040205020404" pitchFamily="18" charset="0"/>
            </a:endParaRPr>
          </a:p>
          <a:p>
            <a:r>
              <a:rPr lang="en-AU" dirty="0" smtClean="0">
                <a:latin typeface="Truetypewriter PolyglOTT" panose="02060704040205020404" pitchFamily="18" charset="0"/>
                <a:ea typeface="Truetypewriter PolyglOTT" panose="02060704040205020404" pitchFamily="18" charset="0"/>
                <a:cs typeface="Truetypewriter PolyglOTT" panose="02060704040205020404" pitchFamily="18" charset="0"/>
              </a:rPr>
              <a:t>What </a:t>
            </a:r>
            <a:r>
              <a:rPr lang="en-AU" dirty="0">
                <a:latin typeface="Truetypewriter PolyglOTT" panose="02060704040205020404" pitchFamily="18" charset="0"/>
                <a:ea typeface="Truetypewriter PolyglOTT" panose="02060704040205020404" pitchFamily="18" charset="0"/>
                <a:cs typeface="Truetypewriter PolyglOTT" panose="02060704040205020404" pitchFamily="18" charset="0"/>
              </a:rPr>
              <a:t>are the goals of the course?</a:t>
            </a:r>
            <a:br>
              <a:rPr lang="en-AU" dirty="0">
                <a:latin typeface="Truetypewriter PolyglOTT" panose="02060704040205020404" pitchFamily="18" charset="0"/>
                <a:ea typeface="Truetypewriter PolyglOTT" panose="02060704040205020404" pitchFamily="18" charset="0"/>
                <a:cs typeface="Truetypewriter PolyglOTT" panose="02060704040205020404" pitchFamily="18" charset="0"/>
              </a:rPr>
            </a:br>
            <a:r>
              <a:rPr lang="mk-MK" sz="2800" b="1" dirty="0">
                <a:latin typeface="Truetypewriter PolyglOTT" panose="02060704040205020404" pitchFamily="18" charset="0"/>
                <a:ea typeface="Truetypewriter PolyglOTT" panose="02060704040205020404" pitchFamily="18" charset="0"/>
                <a:cs typeface="Truetypewriter PolyglOTT" panose="02060704040205020404" pitchFamily="18" charset="0"/>
              </a:rPr>
              <a:t>Што се целите на курсот?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518984" y="4444847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 smtClean="0">
                <a:latin typeface="+mj-lt"/>
              </a:rPr>
              <a:t>1. To </a:t>
            </a:r>
            <a:r>
              <a:rPr lang="en-AU" dirty="0">
                <a:latin typeface="+mj-lt"/>
              </a:rPr>
              <a:t>be able to read and write Macedonian Cyrillic.</a:t>
            </a:r>
          </a:p>
          <a:p>
            <a:r>
              <a:rPr lang="en-AU" sz="2000" dirty="0" smtClean="0">
                <a:latin typeface="+mj-lt"/>
              </a:rPr>
              <a:t>1. </a:t>
            </a:r>
            <a:r>
              <a:rPr lang="mk-MK" sz="2000" dirty="0" smtClean="0">
                <a:latin typeface="+mj-lt"/>
              </a:rPr>
              <a:t>Ќе </a:t>
            </a:r>
            <a:r>
              <a:rPr lang="mk-MK" sz="2000" dirty="0">
                <a:latin typeface="+mj-lt"/>
              </a:rPr>
              <a:t>можат да пишуваат и читаат по македонски.</a:t>
            </a:r>
            <a:endParaRPr lang="en-AU" sz="20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984" y="530662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 smtClean="0">
                <a:latin typeface="+mj-lt"/>
              </a:rPr>
              <a:t>2. To </a:t>
            </a:r>
            <a:r>
              <a:rPr lang="en-AU" sz="2000" dirty="0">
                <a:latin typeface="+mj-lt"/>
              </a:rPr>
              <a:t>have a basic understanding of the structure of Macedonian</a:t>
            </a:r>
            <a:r>
              <a:rPr lang="en-AU" sz="2000" dirty="0" smtClean="0">
                <a:latin typeface="+mj-lt"/>
              </a:rPr>
              <a:t>.</a:t>
            </a:r>
          </a:p>
          <a:p>
            <a:r>
              <a:rPr lang="en-AU" sz="2000" dirty="0" smtClean="0">
                <a:latin typeface="+mj-lt"/>
              </a:rPr>
              <a:t>2. </a:t>
            </a:r>
            <a:r>
              <a:rPr lang="mk-MK" sz="2000" dirty="0" smtClean="0">
                <a:latin typeface="+mj-lt"/>
              </a:rPr>
              <a:t>Да </a:t>
            </a:r>
            <a:r>
              <a:rPr lang="mk-MK" sz="2000" dirty="0">
                <a:latin typeface="+mj-lt"/>
              </a:rPr>
              <a:t>имаат основен разбирање на структуата на македонскиот јазик.</a:t>
            </a:r>
            <a:endParaRPr lang="en-A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6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54"/>
            <a:ext cx="2971370" cy="20091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66990" y="496204"/>
            <a:ext cx="3921213" cy="29288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022" y="2043543"/>
            <a:ext cx="8404653" cy="447772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AU" sz="2600" dirty="0" smtClean="0">
              <a:latin typeface="+mj-lt"/>
            </a:endParaRPr>
          </a:p>
          <a:p>
            <a:pPr marL="0" indent="0">
              <a:buNone/>
            </a:pPr>
            <a:r>
              <a:rPr lang="mk-MK" sz="6200" dirty="0">
                <a:latin typeface="+mj-lt"/>
              </a:rPr>
              <a:t>3. </a:t>
            </a:r>
            <a:r>
              <a:rPr lang="en-AU" sz="6200" dirty="0">
                <a:latin typeface="+mj-lt"/>
              </a:rPr>
              <a:t>To be able to engage in simple Macedonian conversation.</a:t>
            </a:r>
          </a:p>
          <a:p>
            <a:pPr marL="0" indent="0">
              <a:buNone/>
            </a:pPr>
            <a:r>
              <a:rPr lang="mk-MK" sz="6200" dirty="0">
                <a:latin typeface="+mj-lt"/>
              </a:rPr>
              <a:t>3. Ќе можат да се вклучат во едноставен разговор по македонски.</a:t>
            </a:r>
            <a:endParaRPr lang="en-AU" sz="6200" dirty="0">
              <a:latin typeface="+mj-lt"/>
            </a:endParaRPr>
          </a:p>
          <a:p>
            <a:pPr marL="0" indent="0">
              <a:buNone/>
            </a:pPr>
            <a:endParaRPr lang="en-AU" sz="5600" dirty="0">
              <a:latin typeface="+mj-lt"/>
            </a:endParaRPr>
          </a:p>
          <a:p>
            <a:pPr marL="0" indent="0">
              <a:buNone/>
            </a:pPr>
            <a:r>
              <a:rPr lang="en-AU" sz="7200" dirty="0">
                <a:latin typeface="Truetypewriter PolyglOTT" panose="02060704040205020404" pitchFamily="18" charset="0"/>
                <a:ea typeface="Truetypewriter PolyglOTT" panose="02060704040205020404" pitchFamily="18" charset="0"/>
                <a:cs typeface="Truetypewriter PolyglOTT" panose="02060704040205020404" pitchFamily="18" charset="0"/>
              </a:rPr>
              <a:t>What are the techniques</a:t>
            </a:r>
            <a:r>
              <a:rPr lang="mk-MK" sz="7200" dirty="0">
                <a:latin typeface="Truetypewriter PolyglOTT" panose="02060704040205020404" pitchFamily="18" charset="0"/>
                <a:ea typeface="Truetypewriter PolyglOTT" panose="02060704040205020404" pitchFamily="18" charset="0"/>
                <a:cs typeface="Truetypewriter PolyglOTT" panose="02060704040205020404" pitchFamily="18" charset="0"/>
              </a:rPr>
              <a:t> </a:t>
            </a:r>
            <a:r>
              <a:rPr lang="en-AU" sz="7200" dirty="0">
                <a:latin typeface="Truetypewriter PolyglOTT" panose="02060704040205020404" pitchFamily="18" charset="0"/>
                <a:ea typeface="Truetypewriter PolyglOTT" panose="02060704040205020404" pitchFamily="18" charset="0"/>
                <a:cs typeface="Truetypewriter PolyglOTT" panose="02060704040205020404" pitchFamily="18" charset="0"/>
              </a:rPr>
              <a:t>we use?</a:t>
            </a:r>
          </a:p>
          <a:p>
            <a:pPr marL="0" indent="0">
              <a:buNone/>
            </a:pPr>
            <a:r>
              <a:rPr lang="mk-MK" sz="11200" b="1" dirty="0">
                <a:latin typeface="Truetypewriter PolyglOTT" panose="02060704040205020404" pitchFamily="18" charset="0"/>
                <a:ea typeface="Truetypewriter PolyglOTT" panose="02060704040205020404" pitchFamily="18" charset="0"/>
                <a:cs typeface="Truetypewriter PolyglOTT" panose="02060704040205020404" pitchFamily="18" charset="0"/>
              </a:rPr>
              <a:t>Што се техниките што ги користиме?</a:t>
            </a:r>
            <a:endParaRPr lang="en-AU" sz="11200" b="1" dirty="0">
              <a:latin typeface="Truetypewriter PolyglOTT" panose="02060704040205020404" pitchFamily="18" charset="0"/>
              <a:ea typeface="Truetypewriter PolyglOTT" panose="02060704040205020404" pitchFamily="18" charset="0"/>
              <a:cs typeface="Truetypewriter PolyglOTT" panose="02060704040205020404" pitchFamily="18" charset="0"/>
            </a:endParaRPr>
          </a:p>
          <a:p>
            <a:r>
              <a:rPr lang="en-AU" sz="6400" dirty="0" smtClean="0">
                <a:latin typeface="+mj-lt"/>
              </a:rPr>
              <a:t>Professional </a:t>
            </a:r>
            <a:r>
              <a:rPr lang="en-AU" sz="6400" dirty="0">
                <a:latin typeface="+mj-lt"/>
              </a:rPr>
              <a:t>textbook</a:t>
            </a:r>
          </a:p>
          <a:p>
            <a:r>
              <a:rPr lang="en-AU" sz="6400" dirty="0">
                <a:latin typeface="+mj-lt"/>
              </a:rPr>
              <a:t>Spoken exercises</a:t>
            </a:r>
          </a:p>
          <a:p>
            <a:r>
              <a:rPr lang="en-AU" sz="6400" dirty="0">
                <a:latin typeface="+mj-lt"/>
              </a:rPr>
              <a:t>Games</a:t>
            </a:r>
          </a:p>
          <a:p>
            <a:r>
              <a:rPr lang="en-AU" sz="6400" dirty="0">
                <a:latin typeface="+mj-lt"/>
              </a:rPr>
              <a:t>Audio-visual material (and more </a:t>
            </a:r>
            <a:r>
              <a:rPr lang="en-AU" sz="6400" dirty="0" smtClean="0">
                <a:latin typeface="+mj-lt"/>
              </a:rPr>
              <a:t>…)</a:t>
            </a:r>
          </a:p>
          <a:p>
            <a:pPr marL="0" indent="0">
              <a:buNone/>
            </a:pPr>
            <a:endParaRPr lang="en-AU" sz="5600" dirty="0">
              <a:latin typeface="+mj-lt"/>
            </a:endParaRPr>
          </a:p>
          <a:p>
            <a:r>
              <a:rPr lang="mk-MK" sz="6400" dirty="0" smtClean="0">
                <a:latin typeface="+mj-lt"/>
              </a:rPr>
              <a:t>Професионален </a:t>
            </a:r>
            <a:r>
              <a:rPr lang="mk-MK" sz="6400" dirty="0">
                <a:latin typeface="+mj-lt"/>
              </a:rPr>
              <a:t>учебник</a:t>
            </a:r>
          </a:p>
          <a:p>
            <a:r>
              <a:rPr lang="mk-MK" sz="6400" dirty="0">
                <a:latin typeface="+mj-lt"/>
              </a:rPr>
              <a:t>Вежби со зборување</a:t>
            </a:r>
          </a:p>
          <a:p>
            <a:r>
              <a:rPr lang="mk-MK" sz="6400" dirty="0">
                <a:latin typeface="+mj-lt"/>
              </a:rPr>
              <a:t>Игри</a:t>
            </a:r>
          </a:p>
          <a:p>
            <a:r>
              <a:rPr lang="mk-MK" sz="6400" dirty="0">
                <a:latin typeface="+mj-lt"/>
              </a:rPr>
              <a:t>Аудио-Визуелни материјали (и повеќе ...)</a:t>
            </a:r>
          </a:p>
          <a:p>
            <a:endParaRPr lang="en-AU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AU" sz="2000" dirty="0">
              <a:latin typeface="+mj-lt"/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293983" y="388917"/>
            <a:ext cx="696921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AU" sz="3200" b="1" dirty="0">
                <a:latin typeface="+mj-lt"/>
                <a:ea typeface="+mj-ea"/>
                <a:cs typeface="+mj-cs"/>
              </a:rPr>
              <a:t>John Ailakis</a:t>
            </a:r>
            <a:br>
              <a:rPr lang="en-AU" sz="3200" b="1" dirty="0">
                <a:latin typeface="+mj-lt"/>
                <a:ea typeface="+mj-ea"/>
                <a:cs typeface="+mj-cs"/>
              </a:rPr>
            </a:br>
            <a:r>
              <a:rPr lang="en-AU" sz="3200" b="1" dirty="0">
                <a:latin typeface="+mj-lt"/>
                <a:ea typeface="+mj-ea"/>
                <a:cs typeface="+mj-cs"/>
              </a:rPr>
              <a:t>Foundational Macedonian (Cont.)</a:t>
            </a:r>
          </a:p>
        </p:txBody>
      </p:sp>
    </p:spTree>
    <p:extLst>
      <p:ext uri="{BB962C8B-B14F-4D97-AF65-F5344CB8AC3E}">
        <p14:creationId xmlns:p14="http://schemas.microsoft.com/office/powerpoint/2010/main" val="340929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dirty="0"/>
              <a:t>Parent Participation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25298" y="569063"/>
            <a:ext cx="4312406" cy="32209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54"/>
            <a:ext cx="2971370" cy="20091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2624866"/>
            <a:ext cx="77456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Reading Roster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Volunteers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School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Performances/Family Evenings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Fund Raisers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Administration and Secretariat Role</a:t>
            </a:r>
          </a:p>
        </p:txBody>
      </p:sp>
    </p:spTree>
    <p:extLst>
      <p:ext uri="{BB962C8B-B14F-4D97-AF65-F5344CB8AC3E}">
        <p14:creationId xmlns:p14="http://schemas.microsoft.com/office/powerpoint/2010/main" val="61062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dirty="0" smtClean="0"/>
              <a:t>Parent Communications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54"/>
            <a:ext cx="2971370" cy="200910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71980" y="538944"/>
            <a:ext cx="4258964" cy="3181077"/>
          </a:xfrm>
        </p:spPr>
      </p:pic>
      <p:sp>
        <p:nvSpPr>
          <p:cNvPr id="7" name="TextBox 6"/>
          <p:cNvSpPr txBox="1"/>
          <p:nvPr/>
        </p:nvSpPr>
        <p:spPr>
          <a:xfrm>
            <a:off x="462579" y="2146837"/>
            <a:ext cx="890733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Newsletters</a:t>
            </a:r>
          </a:p>
          <a:p>
            <a:endParaRPr lang="en-A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Website – </a:t>
            </a:r>
            <a:r>
              <a:rPr lang="en-AU" sz="2000" dirty="0" smtClean="0">
                <a:hlinkClick r:id="rId4"/>
              </a:rPr>
              <a:t>www.macedoniawa.com.au</a:t>
            </a:r>
            <a:endParaRPr lang="en-AU" sz="2000" dirty="0" smtClean="0"/>
          </a:p>
          <a:p>
            <a:endParaRPr lang="en-A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Facebook - </a:t>
            </a:r>
            <a:r>
              <a:rPr lang="en-AU" sz="2000" dirty="0">
                <a:hlinkClick r:id="rId5"/>
              </a:rPr>
              <a:t>https://</a:t>
            </a:r>
            <a:r>
              <a:rPr lang="en-AU" sz="2000" dirty="0" smtClean="0">
                <a:hlinkClick r:id="rId5"/>
              </a:rPr>
              <a:t>www.facebook.com/MacedonianCommunityWA</a:t>
            </a:r>
            <a:endParaRPr lang="en-AU" sz="2000" dirty="0" smtClean="0"/>
          </a:p>
          <a:p>
            <a:endParaRPr lang="en-A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Parent Information Night</a:t>
            </a:r>
          </a:p>
          <a:p>
            <a:endParaRPr lang="en-A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Radio – 95.3 6EBA FM, 103.3 MAK FM</a:t>
            </a:r>
          </a:p>
          <a:p>
            <a:endParaRPr lang="en-A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Assessment and Student Reporting</a:t>
            </a:r>
          </a:p>
          <a:p>
            <a:endParaRPr lang="en-A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Directly with teachers before or after class</a:t>
            </a:r>
          </a:p>
          <a:p>
            <a:endParaRPr lang="en-A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Contact with Director via email on </a:t>
            </a:r>
            <a:r>
              <a:rPr lang="en-AU" sz="2000" dirty="0" smtClean="0">
                <a:hlinkClick r:id="rId6"/>
              </a:rPr>
              <a:t>language@macedoniawa.com.au</a:t>
            </a:r>
            <a:endParaRPr lang="en-AU" sz="2000" dirty="0" smtClean="0"/>
          </a:p>
          <a:p>
            <a:endParaRPr lang="en-A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Phone 9328 7852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2685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947" y="0"/>
            <a:ext cx="8534400" cy="6860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42224" cy="1178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836" y="5552303"/>
            <a:ext cx="1934164" cy="13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Overview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01158" y="549204"/>
            <a:ext cx="4340046" cy="324163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20075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" y="2095822"/>
            <a:ext cx="86706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Established in 2012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Largest single provider of Macedonian language in Western Australia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Aims to provide Macedonian language and culture to all individuals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Established on strong partnerships with students and their families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Classes operate from the Macedonian Community Centre of Western Australia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Classes operate after hours.  Classes are not held during school holidays, on public holidays or on long weekends when a public holiday falls on a Saturday or Monday.</a:t>
            </a:r>
          </a:p>
        </p:txBody>
      </p:sp>
    </p:spTree>
    <p:extLst>
      <p:ext uri="{BB962C8B-B14F-4D97-AF65-F5344CB8AC3E}">
        <p14:creationId xmlns:p14="http://schemas.microsoft.com/office/powerpoint/2010/main" val="19484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School Structure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700"/>
            <a:ext cx="2971800" cy="2007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53404" y="498173"/>
            <a:ext cx="3936766" cy="29404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9259" y="1690688"/>
            <a:ext cx="868859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 smtClean="0">
                <a:latin typeface="+mj-lt"/>
              </a:rPr>
              <a:t>School 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Provides strategic advice to ensure the effective operation of the Macedonian Community Language School.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Meets quarterly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Representation comprises 8 members</a:t>
            </a:r>
          </a:p>
          <a:p>
            <a:pPr marL="285750" indent="-285750">
              <a:buFontTx/>
              <a:buChar char="-"/>
            </a:pPr>
            <a:endParaRPr lang="en-AU" sz="2000" dirty="0">
              <a:latin typeface="+mj-lt"/>
            </a:endParaRPr>
          </a:p>
          <a:p>
            <a:r>
              <a:rPr lang="en-AU" sz="2000" b="1" dirty="0" smtClean="0">
                <a:latin typeface="+mj-lt"/>
              </a:rPr>
              <a:t>Planning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Establish annual business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Meets annually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Representation comprises Board members, teachers, students and teaching practitioners.</a:t>
            </a:r>
          </a:p>
          <a:p>
            <a:r>
              <a:rPr lang="en-AU" sz="2000" dirty="0" smtClean="0">
                <a:latin typeface="+mj-lt"/>
              </a:rPr>
              <a:t> </a:t>
            </a:r>
          </a:p>
          <a:p>
            <a:r>
              <a:rPr lang="en-AU" sz="2000" b="1" dirty="0" smtClean="0">
                <a:latin typeface="+mj-lt"/>
              </a:rPr>
              <a:t>Classes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Kindergarten to Year 12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Senior Classes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Short Term Courses</a:t>
            </a:r>
          </a:p>
        </p:txBody>
      </p:sp>
    </p:spTree>
    <p:extLst>
      <p:ext uri="{BB962C8B-B14F-4D97-AF65-F5344CB8AC3E}">
        <p14:creationId xmlns:p14="http://schemas.microsoft.com/office/powerpoint/2010/main" val="167790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Curriculum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65343" y="510931"/>
            <a:ext cx="4037588" cy="30157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54"/>
            <a:ext cx="2971370" cy="20091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3321" y="1846676"/>
            <a:ext cx="868142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 smtClean="0">
                <a:latin typeface="+mj-lt"/>
              </a:rPr>
              <a:t>Kindergarten to Year 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Consistent course outline with other Australian States who deliver Macedonian language</a:t>
            </a:r>
          </a:p>
          <a:p>
            <a:endParaRPr lang="en-AU" sz="1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+mj-lt"/>
              </a:rPr>
              <a:t>Cultural understandings are embedded in the language course outline, including music, songs and </a:t>
            </a:r>
            <a:r>
              <a:rPr lang="en-AU" sz="2000" dirty="0" smtClean="0">
                <a:latin typeface="+mj-lt"/>
              </a:rPr>
              <a:t>stories</a:t>
            </a:r>
          </a:p>
          <a:p>
            <a:endParaRPr lang="en-AU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+mj-lt"/>
              </a:rPr>
              <a:t>The </a:t>
            </a:r>
            <a:r>
              <a:rPr lang="en-AU" sz="2000" dirty="0" smtClean="0">
                <a:latin typeface="+mj-lt"/>
              </a:rPr>
              <a:t>course outline also </a:t>
            </a:r>
            <a:r>
              <a:rPr lang="en-AU" sz="2000" dirty="0">
                <a:latin typeface="+mj-lt"/>
              </a:rPr>
              <a:t>provides practical opportunities to use the Macedonian language in associated Community </a:t>
            </a:r>
            <a:r>
              <a:rPr lang="en-AU" sz="2000" dirty="0" smtClean="0">
                <a:latin typeface="+mj-lt"/>
              </a:rPr>
              <a:t>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>
              <a:latin typeface="+mj-lt"/>
            </a:endParaRPr>
          </a:p>
          <a:p>
            <a:r>
              <a:rPr lang="en-AU" sz="2000" b="1" dirty="0" smtClean="0">
                <a:latin typeface="+mj-lt"/>
              </a:rPr>
              <a:t>Foundational Macedonian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Students 17 years and older</a:t>
            </a:r>
          </a:p>
          <a:p>
            <a:endParaRPr lang="en-AU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>
                <a:latin typeface="+mj-lt"/>
              </a:rPr>
              <a:t>Develop an understanding of the history and structure of the Macedonian language. </a:t>
            </a:r>
          </a:p>
          <a:p>
            <a:endParaRPr lang="en-AU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Students learn to speak, read and write Macedonian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8586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dirty="0" smtClean="0"/>
              <a:t>Curriculum (Cont.)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28244" y="501817"/>
            <a:ext cx="3965574" cy="296194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54"/>
            <a:ext cx="2971370" cy="20091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5759" y="2175891"/>
            <a:ext cx="875672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 smtClean="0">
                <a:latin typeface="+mj-lt"/>
              </a:rPr>
              <a:t>Advanced and Conversational Macedonian</a:t>
            </a:r>
            <a:endParaRPr lang="en-AU" sz="20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Students 17 years and 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Already have basic ability to read, write and speak Macedonian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Builds on the Foundational Macedonian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Enhances the use of Macedonian language through conversation, literature and cultural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58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dirty="0" smtClean="0"/>
              <a:t>Teaching Arrangements</a:t>
            </a:r>
            <a:endParaRPr lang="en-AU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55"/>
            <a:ext cx="2893807" cy="19566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09" y="2193288"/>
            <a:ext cx="10515600" cy="4023361"/>
          </a:xfrm>
        </p:spPr>
        <p:txBody>
          <a:bodyPr>
            <a:normAutofit/>
          </a:bodyPr>
          <a:lstStyle/>
          <a:p>
            <a:r>
              <a:rPr lang="en-AU" sz="2000" dirty="0" smtClean="0">
                <a:latin typeface="+mj-lt"/>
                <a:ea typeface="+mj-ea"/>
                <a:cs typeface="+mj-cs"/>
              </a:rPr>
              <a:t>Monday </a:t>
            </a:r>
            <a:r>
              <a:rPr lang="en-AU" sz="2000" dirty="0">
                <a:latin typeface="+mj-lt"/>
                <a:ea typeface="+mj-ea"/>
                <a:cs typeface="+mj-cs"/>
              </a:rPr>
              <a:t>– Kindergarten to Year 12</a:t>
            </a:r>
          </a:p>
          <a:p>
            <a:pPr lvl="1">
              <a:buFontTx/>
              <a:buChar char="-"/>
            </a:pPr>
            <a:r>
              <a:rPr lang="en-AU" sz="2000" dirty="0">
                <a:latin typeface="+mj-lt"/>
                <a:ea typeface="+mj-ea"/>
                <a:cs typeface="+mj-cs"/>
              </a:rPr>
              <a:t>Level 1 (Ages 5 to 10) – Breanna Manov</a:t>
            </a:r>
          </a:p>
          <a:p>
            <a:pPr lvl="1">
              <a:buFontTx/>
              <a:buChar char="-"/>
            </a:pPr>
            <a:r>
              <a:rPr lang="en-AU" sz="2000" dirty="0">
                <a:latin typeface="+mj-lt"/>
                <a:ea typeface="+mj-ea"/>
                <a:cs typeface="+mj-cs"/>
              </a:rPr>
              <a:t>Level 2 (Ages 11 to 17) – Jovanka </a:t>
            </a:r>
            <a:r>
              <a:rPr lang="en-AU" sz="2000" dirty="0" smtClean="0">
                <a:latin typeface="+mj-lt"/>
                <a:ea typeface="+mj-ea"/>
                <a:cs typeface="+mj-cs"/>
              </a:rPr>
              <a:t>Jakovceska</a:t>
            </a:r>
          </a:p>
          <a:p>
            <a:pPr lvl="1">
              <a:buFontTx/>
              <a:buChar char="-"/>
            </a:pPr>
            <a:endParaRPr lang="en-AU" sz="2000" dirty="0">
              <a:latin typeface="+mj-lt"/>
              <a:ea typeface="+mj-ea"/>
              <a:cs typeface="+mj-cs"/>
            </a:endParaRPr>
          </a:p>
          <a:p>
            <a:r>
              <a:rPr lang="en-AU" sz="2000" dirty="0" smtClean="0">
                <a:latin typeface="+mj-lt"/>
                <a:ea typeface="+mj-ea"/>
                <a:cs typeface="+mj-cs"/>
              </a:rPr>
              <a:t>Tuesday - Foundational Macedonian – John Ailakis</a:t>
            </a:r>
          </a:p>
          <a:p>
            <a:pPr lvl="1">
              <a:buFontTx/>
              <a:buChar char="-"/>
            </a:pPr>
            <a:r>
              <a:rPr lang="en-AU" sz="2000" dirty="0" smtClean="0">
                <a:latin typeface="+mj-lt"/>
                <a:ea typeface="+mj-ea"/>
                <a:cs typeface="+mj-cs"/>
              </a:rPr>
              <a:t>For </a:t>
            </a:r>
            <a:r>
              <a:rPr lang="en-AU" sz="2000" dirty="0">
                <a:latin typeface="+mj-lt"/>
                <a:ea typeface="+mj-ea"/>
                <a:cs typeface="+mj-cs"/>
              </a:rPr>
              <a:t>students who have no or little knowledge of the Macedonian </a:t>
            </a:r>
            <a:r>
              <a:rPr lang="en-AU" sz="2000" dirty="0" smtClean="0">
                <a:latin typeface="+mj-lt"/>
                <a:ea typeface="+mj-ea"/>
                <a:cs typeface="+mj-cs"/>
              </a:rPr>
              <a:t>language</a:t>
            </a:r>
          </a:p>
          <a:p>
            <a:pPr marL="457200" lvl="1" indent="0">
              <a:buNone/>
            </a:pPr>
            <a:endParaRPr lang="en-AU" sz="2000" dirty="0">
              <a:latin typeface="+mj-lt"/>
              <a:ea typeface="+mj-ea"/>
              <a:cs typeface="+mj-cs"/>
            </a:endParaRPr>
          </a:p>
          <a:p>
            <a:r>
              <a:rPr lang="en-AU" sz="2000" dirty="0" smtClean="0">
                <a:latin typeface="+mj-lt"/>
                <a:ea typeface="+mj-ea"/>
                <a:cs typeface="+mj-cs"/>
              </a:rPr>
              <a:t>Thursday - Advanced and Conversational Macedonian – John Ailakis</a:t>
            </a:r>
          </a:p>
          <a:p>
            <a:pPr lvl="1">
              <a:buFontTx/>
              <a:buChar char="-"/>
            </a:pPr>
            <a:r>
              <a:rPr lang="en-AU" sz="2000" dirty="0">
                <a:latin typeface="+mj-lt"/>
                <a:ea typeface="+mj-ea"/>
                <a:cs typeface="+mj-cs"/>
              </a:rPr>
              <a:t>For students who have the ability to read and write Macedonian at a basic level</a:t>
            </a:r>
            <a:r>
              <a:rPr lang="en-AU" sz="2000" dirty="0" smtClean="0">
                <a:latin typeface="+mj-lt"/>
                <a:ea typeface="+mj-ea"/>
                <a:cs typeface="+mj-cs"/>
              </a:rPr>
              <a:t>.</a:t>
            </a:r>
          </a:p>
          <a:p>
            <a:pPr marL="457200" lvl="1" indent="0">
              <a:buNone/>
            </a:pPr>
            <a:endParaRPr lang="en-AU" sz="2000" dirty="0" smtClean="0">
              <a:latin typeface="+mj-lt"/>
              <a:ea typeface="+mj-ea"/>
              <a:cs typeface="+mj-cs"/>
            </a:endParaRPr>
          </a:p>
          <a:p>
            <a:r>
              <a:rPr lang="en-AU" sz="2000" dirty="0" smtClean="0">
                <a:latin typeface="+mj-lt"/>
                <a:ea typeface="+mj-ea"/>
                <a:cs typeface="+mj-cs"/>
              </a:rPr>
              <a:t>Relief </a:t>
            </a:r>
            <a:r>
              <a:rPr lang="en-AU" sz="2000" dirty="0">
                <a:latin typeface="+mj-lt"/>
                <a:ea typeface="+mj-ea"/>
                <a:cs typeface="+mj-cs"/>
              </a:rPr>
              <a:t>teachers: Vasko Kamchev and Natasha Naumovski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39541" y="552510"/>
            <a:ext cx="4181614" cy="312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685783"/>
            <a:ext cx="9144000" cy="719316"/>
          </a:xfrm>
        </p:spPr>
        <p:txBody>
          <a:bodyPr>
            <a:noAutofit/>
          </a:bodyPr>
          <a:lstStyle/>
          <a:p>
            <a:r>
              <a:rPr lang="en-AU" sz="3200" b="1" dirty="0" smtClean="0"/>
              <a:t>Breanna Manov</a:t>
            </a:r>
            <a:br>
              <a:rPr lang="en-AU" sz="3200" b="1" dirty="0" smtClean="0"/>
            </a:br>
            <a:r>
              <a:rPr lang="en-AU" sz="3200" b="1" dirty="0" smtClean="0"/>
              <a:t>K-12 – Level 1 (Junior Group)</a:t>
            </a:r>
            <a:endParaRPr lang="en-AU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84" y="2187700"/>
            <a:ext cx="9753600" cy="4288665"/>
          </a:xfrm>
        </p:spPr>
        <p:txBody>
          <a:bodyPr>
            <a:normAutofit/>
          </a:bodyPr>
          <a:lstStyle/>
          <a:p>
            <a:pPr algn="l"/>
            <a:r>
              <a:rPr lang="en-AU" sz="2200" dirty="0">
                <a:latin typeface="+mj-lt"/>
              </a:rPr>
              <a:t>Students participating in the first phase of learning should generally be able to: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repeat </a:t>
            </a:r>
            <a:r>
              <a:rPr lang="en-AU" sz="2000" dirty="0">
                <a:latin typeface="+mj-lt"/>
              </a:rPr>
              <a:t>teacher-modelled use of the </a:t>
            </a:r>
            <a:r>
              <a:rPr lang="en-AU" sz="2000" dirty="0" smtClean="0">
                <a:latin typeface="+mj-lt"/>
              </a:rPr>
              <a:t>language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participate </a:t>
            </a:r>
            <a:r>
              <a:rPr lang="en-AU" sz="2000" dirty="0">
                <a:latin typeface="+mj-lt"/>
              </a:rPr>
              <a:t>in choral use of the </a:t>
            </a:r>
            <a:r>
              <a:rPr lang="en-AU" sz="2000" dirty="0" smtClean="0">
                <a:latin typeface="+mj-lt"/>
              </a:rPr>
              <a:t>language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identify </a:t>
            </a:r>
            <a:r>
              <a:rPr lang="en-AU" sz="2000" dirty="0">
                <a:latin typeface="+mj-lt"/>
              </a:rPr>
              <a:t>the names of visible objects and items from visual </a:t>
            </a:r>
            <a:r>
              <a:rPr lang="en-AU" sz="2000" dirty="0" smtClean="0">
                <a:latin typeface="+mj-lt"/>
              </a:rPr>
              <a:t>cues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introduce </a:t>
            </a:r>
            <a:r>
              <a:rPr lang="en-AU" sz="2000" dirty="0">
                <a:latin typeface="+mj-lt"/>
              </a:rPr>
              <a:t>themselves, greet and farewell the </a:t>
            </a:r>
            <a:r>
              <a:rPr lang="en-AU" sz="2000" dirty="0" smtClean="0">
                <a:latin typeface="+mj-lt"/>
              </a:rPr>
              <a:t>teacher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follow </a:t>
            </a:r>
            <a:r>
              <a:rPr lang="en-AU" sz="2000" dirty="0">
                <a:latin typeface="+mj-lt"/>
              </a:rPr>
              <a:t>simple classroom </a:t>
            </a:r>
            <a:r>
              <a:rPr lang="en-AU" sz="2000" dirty="0" smtClean="0">
                <a:latin typeface="+mj-lt"/>
              </a:rPr>
              <a:t>directions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notice </a:t>
            </a:r>
            <a:r>
              <a:rPr lang="en-AU" sz="2000" dirty="0">
                <a:latin typeface="+mj-lt"/>
              </a:rPr>
              <a:t>and discuss the different writing system, and practise writing individual letters and other </a:t>
            </a:r>
            <a:r>
              <a:rPr lang="en-AU" sz="2000" dirty="0" smtClean="0">
                <a:latin typeface="+mj-lt"/>
              </a:rPr>
              <a:t>symbols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distinguish </a:t>
            </a:r>
            <a:r>
              <a:rPr lang="en-AU" sz="2000" dirty="0">
                <a:latin typeface="+mj-lt"/>
              </a:rPr>
              <a:t>selected letter sounds from English, match sounds and letters, identify words for concrete items from cues, </a:t>
            </a:r>
            <a:r>
              <a:rPr lang="en-AU" sz="2000" dirty="0" smtClean="0">
                <a:latin typeface="+mj-lt"/>
              </a:rPr>
              <a:t>etc.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+mj-lt"/>
              </a:rPr>
              <a:t>copy </a:t>
            </a:r>
            <a:r>
              <a:rPr lang="en-AU" sz="2000" dirty="0">
                <a:latin typeface="+mj-lt"/>
              </a:rPr>
              <a:t>or trace selected letters and match them to sounds and words.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84" y="81779"/>
            <a:ext cx="2971370" cy="2009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78520" y="480046"/>
            <a:ext cx="3793526" cy="283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788" y="2032457"/>
            <a:ext cx="10477949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000" dirty="0" smtClean="0">
                <a:latin typeface="+mj-lt"/>
              </a:rPr>
              <a:t>Students </a:t>
            </a:r>
            <a:r>
              <a:rPr lang="en-AU" sz="2000" dirty="0">
                <a:latin typeface="+mj-lt"/>
              </a:rPr>
              <a:t>participating in </a:t>
            </a:r>
            <a:r>
              <a:rPr lang="en-AU" sz="2000" dirty="0" smtClean="0">
                <a:latin typeface="+mj-lt"/>
              </a:rPr>
              <a:t>this course acquire </a:t>
            </a:r>
            <a:r>
              <a:rPr lang="en-AU" sz="2000" dirty="0">
                <a:latin typeface="+mj-lt"/>
              </a:rPr>
              <a:t>two dimensions of key knowledge and skills:</a:t>
            </a:r>
          </a:p>
          <a:p>
            <a:pPr lvl="0"/>
            <a:r>
              <a:rPr lang="en-AU" sz="2000" dirty="0">
                <a:latin typeface="+mj-lt"/>
              </a:rPr>
              <a:t>how to communicate in Macedonian; and</a:t>
            </a:r>
          </a:p>
          <a:p>
            <a:pPr lvl="0"/>
            <a:r>
              <a:rPr lang="en-AU" sz="2000" dirty="0">
                <a:latin typeface="+mj-lt"/>
              </a:rPr>
              <a:t>obtain intercultural knowledge and language awareness.</a:t>
            </a:r>
          </a:p>
          <a:p>
            <a:pPr marL="0" indent="0">
              <a:buNone/>
            </a:pPr>
            <a:r>
              <a:rPr lang="en-AU" sz="2000" dirty="0" smtClean="0">
                <a:latin typeface="+mj-lt"/>
              </a:rPr>
              <a:t>Skills such </a:t>
            </a:r>
            <a:r>
              <a:rPr lang="en-AU" sz="2000" dirty="0">
                <a:latin typeface="+mj-lt"/>
              </a:rPr>
              <a:t>as:</a:t>
            </a:r>
          </a:p>
          <a:p>
            <a:pPr lvl="0"/>
            <a:r>
              <a:rPr lang="en-AU" sz="2000" dirty="0">
                <a:latin typeface="+mj-lt"/>
              </a:rPr>
              <a:t>listening, speaking, reading, viewing and writing.</a:t>
            </a:r>
          </a:p>
          <a:p>
            <a:pPr lvl="0"/>
            <a:r>
              <a:rPr lang="en-AU" sz="2000" dirty="0">
                <a:latin typeface="+mj-lt"/>
              </a:rPr>
              <a:t>vocabulary and grammar; and</a:t>
            </a:r>
          </a:p>
          <a:p>
            <a:pPr lvl="0"/>
            <a:r>
              <a:rPr lang="en-AU" sz="2000" dirty="0">
                <a:latin typeface="+mj-lt"/>
              </a:rPr>
              <a:t>familiarity with a wide range of texts in Macedonian.</a:t>
            </a:r>
          </a:p>
          <a:p>
            <a:pPr lvl="0"/>
            <a:r>
              <a:rPr lang="en-AU" sz="2000" dirty="0">
                <a:latin typeface="+mj-lt"/>
              </a:rPr>
              <a:t>connection between language and culture and how culture is embedded in language;</a:t>
            </a:r>
          </a:p>
          <a:p>
            <a:pPr lvl="0"/>
            <a:r>
              <a:rPr lang="en-AU" sz="2000" dirty="0">
                <a:latin typeface="+mj-lt"/>
              </a:rPr>
              <a:t>awareness of the influence of culture in their own life and their first language, English.</a:t>
            </a:r>
          </a:p>
          <a:p>
            <a:pPr lvl="0"/>
            <a:r>
              <a:rPr lang="en-AU" sz="2000" dirty="0">
                <a:latin typeface="+mj-lt"/>
              </a:rPr>
              <a:t>knowledge of cultural traditions</a:t>
            </a:r>
            <a:r>
              <a:rPr lang="en-AU" sz="2000" dirty="0" smtClean="0">
                <a:latin typeface="+mj-lt"/>
              </a:rPr>
              <a:t>.</a:t>
            </a:r>
          </a:p>
          <a:p>
            <a:pPr marL="0" lvl="0" indent="0">
              <a:buNone/>
            </a:pPr>
            <a:r>
              <a:rPr lang="en-AU" sz="2000" dirty="0" smtClean="0">
                <a:latin typeface="+mj-lt"/>
              </a:rPr>
              <a:t>Themes for this year include Sports, Transport, Leisure Activities, Shopping, Food, Animals, In the classroom and I am feeling.</a:t>
            </a:r>
          </a:p>
          <a:p>
            <a:pPr>
              <a:buNone/>
            </a:pPr>
            <a:r>
              <a:rPr lang="en-AU" sz="2200" dirty="0" smtClean="0"/>
              <a:t>	</a:t>
            </a:r>
            <a:r>
              <a:rPr lang="mk-MK" sz="2200" dirty="0" smtClean="0"/>
              <a:t>	</a:t>
            </a:r>
            <a:endParaRPr lang="en-AU" sz="2200" dirty="0"/>
          </a:p>
        </p:txBody>
      </p:sp>
      <p:sp>
        <p:nvSpPr>
          <p:cNvPr id="2" name="Rectangle 1"/>
          <p:cNvSpPr/>
          <p:nvPr/>
        </p:nvSpPr>
        <p:spPr>
          <a:xfrm>
            <a:off x="2703754" y="567031"/>
            <a:ext cx="6096000" cy="9787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>
              <a:lnSpc>
                <a:spcPct val="90000"/>
              </a:lnSpc>
              <a:spcBef>
                <a:spcPct val="0"/>
              </a:spcBef>
            </a:pPr>
            <a:r>
              <a:rPr lang="en-AU" sz="3200" b="1" dirty="0">
                <a:latin typeface="+mj-lt"/>
                <a:ea typeface="+mj-ea"/>
                <a:cs typeface="+mj-cs"/>
              </a:rPr>
              <a:t>Jovanka Jakovceska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AU" sz="3200" b="1" dirty="0">
                <a:latin typeface="+mj-lt"/>
                <a:ea typeface="+mj-ea"/>
                <a:cs typeface="+mj-cs"/>
              </a:rPr>
              <a:t>K-12 – Level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54"/>
            <a:ext cx="2971370" cy="2009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40416" y="456591"/>
            <a:ext cx="3608175" cy="269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28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AU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Jovanka Jakovceska</a:t>
            </a:r>
            <a:br>
              <a:rPr lang="en-AU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AU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K-12 – Level 2 (Cont.)</a:t>
            </a:r>
            <a:br>
              <a:rPr lang="en-AU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AU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29533" y="404053"/>
            <a:ext cx="4078583" cy="3046349"/>
          </a:xfrm>
        </p:spPr>
      </p:pic>
      <p:sp>
        <p:nvSpPr>
          <p:cNvPr id="3" name="Rectangle 2"/>
          <p:cNvSpPr/>
          <p:nvPr/>
        </p:nvSpPr>
        <p:spPr>
          <a:xfrm>
            <a:off x="268942" y="1948234"/>
            <a:ext cx="1089749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AU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Студентите кои учествуваат во овој курс се стекнуваат со две димензии на клучно </a:t>
            </a:r>
            <a:endParaRPr lang="en-AU" sz="20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знаење </a:t>
            </a:r>
            <a:r>
              <a:rPr lang="en-AU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и вештини</a:t>
            </a:r>
            <a:r>
              <a:rPr lang="en-AU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endParaRPr lang="en-AU" sz="1200" dirty="0"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Како да комуницираат на Македонски јазик; и </a:t>
            </a:r>
            <a:endParaRPr lang="en-AU" sz="20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добиваат инеркултурно знаење и свесност за јазкикот</a:t>
            </a:r>
            <a:r>
              <a:rPr lang="en-AU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AU" sz="12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AU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Вештините како што </a:t>
            </a:r>
            <a:r>
              <a:rPr lang="en-AU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се:</a:t>
            </a:r>
          </a:p>
          <a:p>
            <a:pPr>
              <a:spcAft>
                <a:spcPts val="0"/>
              </a:spcAft>
            </a:pPr>
            <a:endParaRPr lang="en-AU" sz="1200" dirty="0"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слушање, зборување, читање, гледање и пишување;</a:t>
            </a:r>
            <a:endParaRPr lang="en-AU" sz="20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речник и граматика;</a:t>
            </a:r>
            <a:endParaRPr lang="en-AU" sz="20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запознавање со широк обем на текстови на Македонски јазик;</a:t>
            </a:r>
            <a:endParaRPr lang="en-AU" sz="20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поврзаноста на јазикот со културата и како културата е вткаена во јазикот;</a:t>
            </a:r>
            <a:endParaRPr lang="en-AU" sz="20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свесност за влијанието на културата во нивниот живот и нивниот прв јазик, Англискиот</a:t>
            </a:r>
            <a:r>
              <a:rPr lang="en-AU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; </a:t>
            </a:r>
            <a:r>
              <a:rPr lang="en-A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и</a:t>
            </a:r>
            <a:endParaRPr lang="en-AU" sz="20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запознавање </a:t>
            </a:r>
            <a:r>
              <a:rPr lang="en-AU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со културните традиции</a:t>
            </a:r>
            <a:r>
              <a:rPr lang="en-AU" sz="2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AU" sz="12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AU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Темите за оваа година вклучуваат: Спорт, Транспорт, Слободни активности, Пазарење (купување), Храна, Животни, Во училницата и Јас чувствувам. </a:t>
            </a:r>
            <a:endParaRPr lang="en-AU" sz="2000" dirty="0"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AU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 </a:t>
            </a:r>
            <a:endParaRPr lang="en-AU" sz="2000" dirty="0"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AU" sz="20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 </a:t>
            </a:r>
            <a:endParaRPr lang="en-AU" sz="2000" dirty="0"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54"/>
            <a:ext cx="2971370" cy="200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Words>815</Words>
  <Application>Microsoft Office PowerPoint</Application>
  <PresentationFormat>Widescreen</PresentationFormat>
  <Paragraphs>166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Baskerville Old Face</vt:lpstr>
      <vt:lpstr>Calibri</vt:lpstr>
      <vt:lpstr>Calibri Light</vt:lpstr>
      <vt:lpstr>Symbol</vt:lpstr>
      <vt:lpstr>Times New Roman</vt:lpstr>
      <vt:lpstr>Truetypewriter PolyglOTT</vt:lpstr>
      <vt:lpstr>Office Theme</vt:lpstr>
      <vt:lpstr>PowerPoint Presentation</vt:lpstr>
      <vt:lpstr>Overview</vt:lpstr>
      <vt:lpstr>School Structure</vt:lpstr>
      <vt:lpstr>Curriculum</vt:lpstr>
      <vt:lpstr>Curriculum (Cont.)</vt:lpstr>
      <vt:lpstr>Teaching Arrangements</vt:lpstr>
      <vt:lpstr>Breanna Manov K-12 – Level 1 (Junior Group)</vt:lpstr>
      <vt:lpstr>PowerPoint Presentation</vt:lpstr>
      <vt:lpstr>Jovanka Jakovceska K-12 – Level 2 (Cont.) </vt:lpstr>
      <vt:lpstr>John Ailakis Foundational Macedonian</vt:lpstr>
      <vt:lpstr>PowerPoint Presentation</vt:lpstr>
      <vt:lpstr>Parent Participation</vt:lpstr>
      <vt:lpstr>Parent Communications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Lazaridis</dc:creator>
  <cp:lastModifiedBy>Kathy Lazaridis</cp:lastModifiedBy>
  <cp:revision>81</cp:revision>
  <dcterms:created xsi:type="dcterms:W3CDTF">2015-06-02T13:23:46Z</dcterms:created>
  <dcterms:modified xsi:type="dcterms:W3CDTF">2015-06-07T08:41:44Z</dcterms:modified>
</cp:coreProperties>
</file>